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jpeg" ContentType="image/jpeg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81" r:id="rId2"/>
    <p:sldId id="312" r:id="rId3"/>
    <p:sldId id="282" r:id="rId4"/>
    <p:sldId id="283" r:id="rId5"/>
    <p:sldId id="336" r:id="rId6"/>
    <p:sldId id="337" r:id="rId7"/>
    <p:sldId id="338" r:id="rId8"/>
    <p:sldId id="339" r:id="rId9"/>
    <p:sldId id="286" r:id="rId10"/>
    <p:sldId id="287" r:id="rId11"/>
    <p:sldId id="288" r:id="rId12"/>
    <p:sldId id="289" r:id="rId13"/>
    <p:sldId id="290" r:id="rId14"/>
    <p:sldId id="291" r:id="rId15"/>
    <p:sldId id="284" r:id="rId16"/>
    <p:sldId id="292" r:id="rId17"/>
    <p:sldId id="293" r:id="rId18"/>
    <p:sldId id="294" r:id="rId19"/>
    <p:sldId id="295" r:id="rId20"/>
    <p:sldId id="298" r:id="rId21"/>
    <p:sldId id="297" r:id="rId22"/>
    <p:sldId id="296" r:id="rId23"/>
    <p:sldId id="300" r:id="rId24"/>
    <p:sldId id="301" r:id="rId25"/>
    <p:sldId id="302" r:id="rId26"/>
    <p:sldId id="303" r:id="rId27"/>
    <p:sldId id="304" r:id="rId28"/>
    <p:sldId id="306" r:id="rId29"/>
    <p:sldId id="307" r:id="rId30"/>
    <p:sldId id="308" r:id="rId31"/>
    <p:sldId id="305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33" r:id="rId51"/>
    <p:sldId id="329" r:id="rId52"/>
    <p:sldId id="330" r:id="rId53"/>
    <p:sldId id="334" r:id="rId54"/>
    <p:sldId id="335" r:id="rId55"/>
    <p:sldId id="331" r:id="rId56"/>
    <p:sldId id="332" r:id="rId57"/>
    <p:sldId id="340" r:id="rId58"/>
    <p:sldId id="3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4598"/>
  </p:normalViewPr>
  <p:slideViewPr>
    <p:cSldViewPr snapToGrid="0" snapToObjects="1">
      <p:cViewPr>
        <p:scale>
          <a:sx n="70" d="100"/>
          <a:sy n="70" d="100"/>
        </p:scale>
        <p:origin x="144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4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27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42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1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89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Things to note here: in graph,</a:t>
            </a:r>
            <a:r>
              <a:rPr lang="en-US" baseline="0" dirty="0" smtClean="0">
                <a:latin typeface="Arial" charset="0"/>
              </a:rPr>
              <a:t> edge cost (backward) vs node cost (forward)</a:t>
            </a:r>
          </a:p>
          <a:p>
            <a:pPr eaLnBrk="1" hangingPunct="1"/>
            <a:r>
              <a:rPr lang="en-US" baseline="0" dirty="0" smtClean="0">
                <a:latin typeface="Arial" charset="0"/>
              </a:rPr>
              <a:t>In tree, both are node values (b/c nodes are paths)</a:t>
            </a: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36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60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0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30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7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to Pacman project, discuss code</a:t>
            </a:r>
            <a:r>
              <a:rPr lang="en-US" baseline="0" dirty="0" smtClean="0"/>
              <a:t> infrastructure, where to look at things, how to do some debugging,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3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Semi-lattice: x &lt;= y &lt;-&gt; x = x ^ </a:t>
            </a:r>
            <a:r>
              <a:rPr lang="en-US" dirty="0" smtClean="0">
                <a:latin typeface="Arial" charset="0"/>
              </a:rPr>
              <a:t>y (partially-ordered set</a:t>
            </a:r>
            <a:r>
              <a:rPr lang="en-US" baseline="0" dirty="0" smtClean="0">
                <a:latin typeface="Arial" charset="0"/>
              </a:rPr>
              <a:t> with finite least upper bound)</a:t>
            </a:r>
            <a:endParaRPr lang="en-US" dirty="0" smtClean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9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53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88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54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40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 space may be fully or</a:t>
            </a:r>
            <a:r>
              <a:rPr lang="en-US" baseline="0" dirty="0" smtClean="0"/>
              <a:t> partially enumerated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Goal test – sometimes</a:t>
            </a:r>
            <a:r>
              <a:rPr lang="en-US" baseline="0" dirty="0" smtClean="0"/>
              <a:t> more than one state that satisfies having achieved the goal, for example, “eat all the dots”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Completeness:</a:t>
            </a:r>
            <a:r>
              <a:rPr lang="en-US" baseline="0" dirty="0" smtClean="0"/>
              <a:t> no, have already done the work on that node, so won’t gain any extra info</a:t>
            </a:r>
          </a:p>
          <a:p>
            <a:r>
              <a:rPr lang="en-US" baseline="0" dirty="0" smtClean="0"/>
              <a:t>Optimality: revisiting a node can never decrease the path cost (since assuming non-negative costs)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24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smtClean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0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6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0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7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5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oxnews.com/tech/2017/08/31/death-threat-against-mosquito-gets-guys-twitter-account-permanently-frozen.html" TargetMode="Externa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23.png"/><Relationship Id="rId13" Type="http://schemas.openxmlformats.org/officeDocument/2006/relationships/image" Target="../media/image19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2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9203"/>
          </a:xfrm>
        </p:spPr>
        <p:txBody>
          <a:bodyPr>
            <a:normAutofit/>
          </a:bodyPr>
          <a:lstStyle/>
          <a:p>
            <a:pPr marL="930275" indent="-930275">
              <a:buNone/>
            </a:pPr>
            <a:r>
              <a:rPr lang="en-US" b="1" dirty="0" smtClean="0"/>
              <a:t>Homework 1</a:t>
            </a:r>
            <a:r>
              <a:rPr lang="en-US" dirty="0" smtClean="0"/>
              <a:t> </a:t>
            </a:r>
            <a:r>
              <a:rPr lang="en-US" dirty="0" smtClean="0"/>
              <a:t>Questions 1-3 posted.  Will post remainder of assignment over the weekend; will announce on Slack.</a:t>
            </a:r>
            <a:endParaRPr lang="en-US" dirty="0"/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838200" y="3631573"/>
            <a:ext cx="10515600" cy="144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0275" indent="-930275">
              <a:buFont typeface="Arial"/>
              <a:buNone/>
            </a:pPr>
            <a:r>
              <a:rPr lang="en-US" b="1" dirty="0" smtClean="0"/>
              <a:t>No AI Seminar </a:t>
            </a:r>
            <a:r>
              <a:rPr lang="en-US" dirty="0" smtClean="0"/>
              <a:t>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Search e</a:t>
            </a:r>
            <a:r>
              <a:rPr lang="en-US" dirty="0" smtClean="0">
                <a:latin typeface="Calibri"/>
                <a:cs typeface="Calibri"/>
              </a:rPr>
              <a:t>xample</a:t>
            </a:r>
            <a:r>
              <a:rPr lang="en-US" dirty="0" smtClean="0">
                <a:latin typeface="Calibri"/>
                <a:cs typeface="Calibri"/>
              </a:rPr>
              <a:t>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41613" y="1981200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3238" y="2004183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99" name="Rounded Rectangle 98"/>
          <p:cNvSpPr/>
          <p:nvPr/>
        </p:nvSpPr>
        <p:spPr>
          <a:xfrm>
            <a:off x="8870360" y="3519487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9152379" y="3538568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1" name="TextBox 154"/>
          <p:cNvSpPr txBox="1">
            <a:spLocks noChangeArrowheads="1"/>
          </p:cNvSpPr>
          <p:nvPr/>
        </p:nvSpPr>
        <p:spPr bwMode="auto">
          <a:xfrm>
            <a:off x="8080556" y="510068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9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Pancake BFS</a:t>
            </a:r>
            <a:endParaRPr lang="en-US" dirty="0" smtClean="0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41613" y="1981200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3238" y="2004183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99" name="Rounded Rectangle 98"/>
          <p:cNvSpPr/>
          <p:nvPr/>
        </p:nvSpPr>
        <p:spPr>
          <a:xfrm>
            <a:off x="8870360" y="3519487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9152379" y="3538568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1" name="TextBox 154"/>
          <p:cNvSpPr txBox="1">
            <a:spLocks noChangeArrowheads="1"/>
          </p:cNvSpPr>
          <p:nvPr/>
        </p:nvSpPr>
        <p:spPr bwMode="auto">
          <a:xfrm>
            <a:off x="8080556" y="510068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904186" y="1769595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71855" y="3130457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2063676" y="4494024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4044858" y="418464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2801146" y="334261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4912917" y="1776780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 flipH="1">
            <a:off x="4120581" y="2286000"/>
            <a:ext cx="616011" cy="267027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rot="10800000">
            <a:off x="6326315" y="2476501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52038" y="5307014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0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7" grpId="0" animBg="1"/>
      <p:bldP spid="108" grpId="0" animBg="1"/>
      <p:bldP spid="109" grpId="0" animBg="1"/>
      <p:bldP spid="111" grpId="0" animBg="1"/>
      <p:bldP spid="11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Pancake DFS</a:t>
            </a:r>
            <a:endParaRPr lang="en-US" dirty="0" smtClean="0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41613" y="1981200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3238" y="2004183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99" name="Rounded Rectangle 98"/>
          <p:cNvSpPr/>
          <p:nvPr/>
        </p:nvSpPr>
        <p:spPr>
          <a:xfrm>
            <a:off x="8870360" y="3519487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9152379" y="3538568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1" name="TextBox 154"/>
          <p:cNvSpPr txBox="1">
            <a:spLocks noChangeArrowheads="1"/>
          </p:cNvSpPr>
          <p:nvPr/>
        </p:nvSpPr>
        <p:spPr bwMode="auto">
          <a:xfrm>
            <a:off x="8080556" y="510068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801146" y="334261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2080023" y="450260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1986805" y="542812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3448998" y="5782233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7895118" y="5455681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2806147" y="3350090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2085024" y="4510080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1991806" y="5435600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3453999" y="5789704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7900119" y="5463152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 rot="5400000" flipH="1" flipV="1">
            <a:off x="3193460" y="3134282"/>
            <a:ext cx="5334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2850560" y="4010582"/>
            <a:ext cx="609600" cy="4572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rot="5400000" flipH="1" flipV="1">
            <a:off x="2579892" y="5279789"/>
            <a:ext cx="304800" cy="1587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rot="10800000">
            <a:off x="3266485" y="5736194"/>
            <a:ext cx="381000" cy="228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rot="10800000" flipV="1">
            <a:off x="4714285" y="5812394"/>
            <a:ext cx="2971800" cy="228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rot="5400000" flipH="1" flipV="1">
            <a:off x="8562385" y="4555094"/>
            <a:ext cx="1066800" cy="8382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9952038" y="5307014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16</a:t>
            </a:r>
          </a:p>
          <a:p>
            <a:r>
              <a:rPr lang="en-US" sz="2400" b="1" dirty="0" smtClean="0"/>
              <a:t># Steps: </a:t>
            </a:r>
            <a:r>
              <a:rPr lang="en-US" sz="24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61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7" grpId="0" animBg="1"/>
      <p:bldP spid="108" grpId="0" animBg="1"/>
      <p:bldP spid="109" grpId="0" animBg="1"/>
      <p:bldP spid="111" grpId="0" animBg="1"/>
      <p:bldP spid="113" grpId="0" animBg="1"/>
      <p:bldP spid="114" grpId="0" animBg="1"/>
      <p:bldP spid="116" grpId="0" animBg="1"/>
      <p:bldP spid="118" grpId="0" animBg="1"/>
      <p:bldP spid="119" grpId="0" animBg="1"/>
      <p:bldP spid="1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Pancake UCS</a:t>
            </a:r>
            <a:endParaRPr lang="en-US" dirty="0" smtClean="0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117475" y="1253562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41613" y="1981200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3238" y="2004183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99" name="Rounded Rectangle 98"/>
          <p:cNvSpPr/>
          <p:nvPr/>
        </p:nvSpPr>
        <p:spPr>
          <a:xfrm>
            <a:off x="8870360" y="3519487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9152379" y="3538568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1" name="TextBox 154"/>
          <p:cNvSpPr txBox="1">
            <a:spLocks noChangeArrowheads="1"/>
          </p:cNvSpPr>
          <p:nvPr/>
        </p:nvSpPr>
        <p:spPr bwMode="auto">
          <a:xfrm>
            <a:off x="8080556" y="510068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801146" y="334261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875502" y="1776780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2058105" y="4486087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4032604" y="4171293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4839712" y="3130131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1986885" y="5417575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4883150" y="1783742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/>
          <p:nvPr/>
        </p:nvCxnSpPr>
        <p:spPr>
          <a:xfrm rot="10800000" flipV="1">
            <a:off x="4102212" y="2324331"/>
            <a:ext cx="574675" cy="228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rot="10800000">
            <a:off x="6312012" y="2476731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9952038" y="5307014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1880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7" grpId="0" animBg="1"/>
      <p:bldP spid="108" grpId="0" animBg="1"/>
      <p:bldP spid="109" grpId="0" animBg="1"/>
      <p:bldP spid="111" grpId="0" animBg="1"/>
      <p:bldP spid="113" grpId="0" animBg="1"/>
      <p:bldP spid="116" grpId="0" animBg="1"/>
      <p:bldP spid="1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Pancake Optimal</a:t>
            </a:r>
            <a:endParaRPr lang="en-US" dirty="0" smtClean="0"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41613" y="1981200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3238" y="2004183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99" name="Rounded Rectangle 98"/>
          <p:cNvSpPr/>
          <p:nvPr/>
        </p:nvSpPr>
        <p:spPr>
          <a:xfrm>
            <a:off x="8870360" y="3519487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9152379" y="3538568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1" name="TextBox 154"/>
          <p:cNvSpPr txBox="1">
            <a:spLocks noChangeArrowheads="1"/>
          </p:cNvSpPr>
          <p:nvPr/>
        </p:nvSpPr>
        <p:spPr bwMode="auto">
          <a:xfrm>
            <a:off x="8080556" y="510068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899693" y="1789089"/>
            <a:ext cx="1313654" cy="64359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905487" y="1778783"/>
            <a:ext cx="1313654" cy="643593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rot="10800000" flipV="1">
            <a:off x="4102212" y="2324331"/>
            <a:ext cx="574675" cy="228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rot="10800000">
            <a:off x="6312012" y="2476731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952038" y="5307014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 smtClean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7" grpId="0" animBg="1"/>
      <p:bldP spid="1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incorporating goal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653" y="1676769"/>
            <a:ext cx="8858693" cy="2342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How to </a:t>
            </a:r>
            <a:r>
              <a:rPr lang="en-US" sz="3600" b="1" u="sng" dirty="0" smtClean="0"/>
              <a:t>efficiently</a:t>
            </a:r>
            <a:r>
              <a:rPr lang="en-US" sz="3600" b="1" dirty="0" smtClean="0"/>
              <a:t> solve search problems with variable-cost actions, using information about the goal state?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31007" y="4488869"/>
            <a:ext cx="6729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488" indent="-454025">
              <a:buFont typeface="Wingdings" charset="2"/>
              <a:buChar char="Ø"/>
            </a:pPr>
            <a:r>
              <a:rPr lang="en-US" sz="2800" dirty="0" smtClean="0"/>
              <a:t>Heuristics</a:t>
            </a:r>
          </a:p>
          <a:p>
            <a:pPr marL="471488" indent="-454025">
              <a:buFont typeface="Wingdings" charset="2"/>
              <a:buChar char="Ø"/>
            </a:pPr>
            <a:r>
              <a:rPr lang="en-US" sz="2800" dirty="0" smtClean="0"/>
              <a:t>Greedy approach</a:t>
            </a:r>
          </a:p>
          <a:p>
            <a:pPr marL="471488" indent="-454025">
              <a:buFont typeface="Wingdings" charset="2"/>
              <a:buChar char="Ø"/>
            </a:pPr>
            <a:r>
              <a:rPr lang="en-US" sz="2800" dirty="0" smtClean="0"/>
              <a:t>A* search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1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u="sng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657179" y="3605211"/>
            <a:ext cx="4718304" cy="120032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Note</a:t>
            </a:r>
            <a:r>
              <a:rPr lang="en-US" sz="2400" dirty="0" smtClean="0"/>
              <a:t> that the heuristic is a property of the </a:t>
            </a:r>
            <a:r>
              <a:rPr lang="en-US" sz="2400" b="1" dirty="0" smtClean="0"/>
              <a:t>state</a:t>
            </a:r>
            <a:r>
              <a:rPr lang="en-US" sz="2400" dirty="0" smtClean="0"/>
              <a:t>, </a:t>
            </a:r>
            <a:r>
              <a:rPr lang="en-US" sz="2400" b="1" dirty="0" smtClean="0"/>
              <a:t>not the action </a:t>
            </a:r>
            <a:r>
              <a:rPr lang="en-US" sz="2400" dirty="0" smtClean="0"/>
              <a:t>taken to get to the state!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665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Heuristics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1</a:t>
            </a:r>
            <a:r>
              <a:rPr lang="en-US" sz="2800" dirty="0" smtClean="0">
                <a:latin typeface="Calibri" pitchFamily="34" charset="0"/>
              </a:rPr>
              <a:t>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1229" cy="4408068"/>
            <a:chOff x="457200" y="2133600"/>
            <a:chExt cx="7801229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997459" y="2389226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3629" y="3252853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083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Heuristics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2</a:t>
            </a:r>
            <a:r>
              <a:rPr lang="en-US" sz="2800" dirty="0" smtClean="0">
                <a:latin typeface="Calibri" pitchFamily="34" charset="0"/>
              </a:rPr>
              <a:t>: how many pancakes are on top of a smaller pancake?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7324" cy="4408068"/>
            <a:chOff x="457200" y="2133600"/>
            <a:chExt cx="7807324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015080" y="2406407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9724" y="3179672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01" name="Rounded Rectangle 10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0932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Heuristics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3</a:t>
            </a:r>
            <a:r>
              <a:rPr lang="en-US" sz="2800" dirty="0" smtClean="0">
                <a:latin typeface="Calibri" pitchFamily="34" charset="0"/>
              </a:rPr>
              <a:t>: All zeros (aka </a:t>
            </a:r>
            <a:r>
              <a:rPr lang="en-US" sz="2800" i="1" dirty="0" smtClean="0">
                <a:latin typeface="Calibri" pitchFamily="34" charset="0"/>
              </a:rPr>
              <a:t>null heuristic</a:t>
            </a:r>
            <a:r>
              <a:rPr lang="en-US" sz="2800" dirty="0" smtClean="0">
                <a:latin typeface="Calibri" pitchFamily="34" charset="0"/>
              </a:rPr>
              <a:t>, or ”I like waffles better anyway”)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16849" cy="4408068"/>
            <a:chOff x="457200" y="2133600"/>
            <a:chExt cx="7816849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015684" y="2368523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69249" y="3233244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01" name="Rounded Rectangle 10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97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36" y="128016"/>
            <a:ext cx="8988248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Straight-line Heuristic in Romania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670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Straight-Line Search in </a:t>
            </a:r>
            <a:r>
              <a:rPr lang="en-US" dirty="0" smtClean="0"/>
              <a:t>Romania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44689" y="2657857"/>
            <a:ext cx="678243" cy="32308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07291" y="4681372"/>
            <a:ext cx="923861" cy="439267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28695" y="2999233"/>
            <a:ext cx="760425" cy="384047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735184" y="3038109"/>
            <a:ext cx="760425" cy="384047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" y="4187952"/>
            <a:ext cx="2074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Greedy</a:t>
            </a:r>
          </a:p>
          <a:p>
            <a:pPr marL="285750" indent="-285750">
              <a:buFont typeface="Courier New" charset="0"/>
              <a:buChar char="o"/>
            </a:pPr>
            <a:r>
              <a:rPr lang="en-US" u="sng" dirty="0" smtClean="0"/>
              <a:t>Cost</a:t>
            </a:r>
            <a:r>
              <a:rPr lang="en-US" dirty="0" smtClean="0"/>
              <a:t>: 450</a:t>
            </a:r>
          </a:p>
          <a:p>
            <a:pPr marL="285750" indent="-285750">
              <a:buFont typeface="Courier New" charset="0"/>
              <a:buChar char="o"/>
            </a:pPr>
            <a:endParaRPr lang="en-US" u="sng" dirty="0"/>
          </a:p>
          <a:p>
            <a:r>
              <a:rPr lang="en-US" b="1" dirty="0" smtClean="0"/>
              <a:t>Optimal</a:t>
            </a:r>
            <a:endParaRPr lang="en-US" dirty="0" smtClean="0"/>
          </a:p>
          <a:p>
            <a:pPr marL="285750" indent="-285750">
              <a:buFont typeface="Courier New" charset="0"/>
              <a:buChar char="o"/>
            </a:pPr>
            <a:r>
              <a:rPr lang="en-US" u="sng" dirty="0" smtClean="0"/>
              <a:t>Cost</a:t>
            </a:r>
            <a:r>
              <a:rPr lang="en-US" dirty="0" smtClean="0"/>
              <a:t>: 418</a:t>
            </a:r>
            <a:endParaRPr lang="en-US" u="sng" dirty="0"/>
          </a:p>
        </p:txBody>
      </p:sp>
      <p:sp>
        <p:nvSpPr>
          <p:cNvPr id="13" name="Rounded Rectangle 12"/>
          <p:cNvSpPr/>
          <p:nvPr/>
        </p:nvSpPr>
        <p:spPr>
          <a:xfrm>
            <a:off x="3628695" y="2980945"/>
            <a:ext cx="760425" cy="384047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974759" y="3570761"/>
            <a:ext cx="1310473" cy="379448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905020" y="3990454"/>
            <a:ext cx="680504" cy="490106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04869" y="1291329"/>
            <a:ext cx="5864352" cy="60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Expand the node that seems closest…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248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</a:t>
            </a:r>
            <a:r>
              <a:rPr lang="en-US" dirty="0" smtClean="0"/>
              <a:t>to the</a:t>
            </a:r>
            <a:r>
              <a:rPr lang="en-US" sz="2400" dirty="0" smtClean="0"/>
              <a:t> (</a:t>
            </a:r>
            <a:r>
              <a:rPr lang="en-US" sz="2400" u="sng" dirty="0" smtClean="0"/>
              <a:t>non-optimal</a:t>
            </a:r>
            <a:r>
              <a:rPr lang="en-US" sz="2400" dirty="0" smtClean="0"/>
              <a:t>) goal</a:t>
            </a: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</a:t>
            </a:r>
            <a:r>
              <a:rPr lang="en-US" sz="2800" dirty="0" smtClean="0"/>
              <a:t>DFS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What goes wrong?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Doesn’t take </a:t>
            </a:r>
            <a:r>
              <a:rPr lang="en-US" sz="2400" u="sng" dirty="0" smtClean="0"/>
              <a:t>real</a:t>
            </a:r>
            <a:r>
              <a:rPr lang="en-US" sz="2400" dirty="0" smtClean="0"/>
              <a:t> path cost into account</a:t>
            </a:r>
            <a:endParaRPr lang="en-US" sz="2400" dirty="0" smtClean="0"/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1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6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898136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u="sng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u="sng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93207" y="4306824"/>
            <a:ext cx="945337" cy="813816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684520" y="2449855"/>
            <a:ext cx="945337" cy="813816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693206" y="2444711"/>
            <a:ext cx="945337" cy="813816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207807" y="3378709"/>
            <a:ext cx="945337" cy="813816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>
            <a:off x="6477000" y="2806471"/>
            <a:ext cx="1905000" cy="838200"/>
          </a:xfrm>
          <a:prstGeom prst="line">
            <a:avLst/>
          </a:prstGeom>
          <a:noFill/>
          <a:ln w="50800">
            <a:solidFill>
              <a:schemeClr val="accent6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H="1">
            <a:off x="3886200" y="2806471"/>
            <a:ext cx="1981200" cy="838200"/>
          </a:xfrm>
          <a:prstGeom prst="line">
            <a:avLst/>
          </a:prstGeom>
          <a:noFill/>
          <a:ln w="50800">
            <a:solidFill>
              <a:schemeClr val="accent6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7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A*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1</a:t>
            </a:r>
            <a:r>
              <a:rPr lang="en-US" sz="2800" dirty="0" smtClean="0">
                <a:latin typeface="Calibri" pitchFamily="34" charset="0"/>
              </a:rPr>
              <a:t>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1229" cy="4408067"/>
            <a:chOff x="457200" y="2133600"/>
            <a:chExt cx="7801229" cy="4408743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997459" y="2389226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3629" y="3252853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59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9546336" y="1866150"/>
            <a:ext cx="1143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00"/>
                </a:solidFill>
              </a:rPr>
              <a:t>h(state)</a:t>
            </a: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7" name="TextBox 154"/>
          <p:cNvSpPr txBox="1">
            <a:spLocks noChangeArrowheads="1"/>
          </p:cNvSpPr>
          <p:nvPr/>
        </p:nvSpPr>
        <p:spPr bwMode="auto">
          <a:xfrm>
            <a:off x="7635874" y="2832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4" name="TextBox 154"/>
          <p:cNvSpPr txBox="1">
            <a:spLocks noChangeArrowheads="1"/>
          </p:cNvSpPr>
          <p:nvPr/>
        </p:nvSpPr>
        <p:spPr bwMode="auto">
          <a:xfrm>
            <a:off x="9312274" y="491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6" name="TextBox 154"/>
          <p:cNvSpPr txBox="1">
            <a:spLocks noChangeArrowheads="1"/>
          </p:cNvSpPr>
          <p:nvPr/>
        </p:nvSpPr>
        <p:spPr bwMode="auto">
          <a:xfrm>
            <a:off x="6264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18" name="TextBox 154"/>
          <p:cNvSpPr txBox="1">
            <a:spLocks noChangeArrowheads="1"/>
          </p:cNvSpPr>
          <p:nvPr/>
        </p:nvSpPr>
        <p:spPr bwMode="auto">
          <a:xfrm>
            <a:off x="6721474" y="3240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9" name="TextBox 154"/>
          <p:cNvSpPr txBox="1">
            <a:spLocks noChangeArrowheads="1"/>
          </p:cNvSpPr>
          <p:nvPr/>
        </p:nvSpPr>
        <p:spPr bwMode="auto">
          <a:xfrm>
            <a:off x="6188074" y="59563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1" name="TextBox 154"/>
          <p:cNvSpPr txBox="1">
            <a:spLocks noChangeArrowheads="1"/>
          </p:cNvSpPr>
          <p:nvPr/>
        </p:nvSpPr>
        <p:spPr bwMode="auto">
          <a:xfrm>
            <a:off x="7788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3" name="TextBox 154"/>
          <p:cNvSpPr txBox="1">
            <a:spLocks noChangeArrowheads="1"/>
          </p:cNvSpPr>
          <p:nvPr/>
        </p:nvSpPr>
        <p:spPr bwMode="auto">
          <a:xfrm>
            <a:off x="2987674" y="516096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5" name="TextBox 154"/>
          <p:cNvSpPr txBox="1">
            <a:spLocks noChangeArrowheads="1"/>
          </p:cNvSpPr>
          <p:nvPr/>
        </p:nvSpPr>
        <p:spPr bwMode="auto">
          <a:xfrm>
            <a:off x="3673474" y="2984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6" name="TextBox 154"/>
          <p:cNvSpPr txBox="1">
            <a:spLocks noChangeArrowheads="1"/>
          </p:cNvSpPr>
          <p:nvPr/>
        </p:nvSpPr>
        <p:spPr bwMode="auto">
          <a:xfrm>
            <a:off x="4511674" y="2451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8" name="TextBox 154"/>
          <p:cNvSpPr txBox="1">
            <a:spLocks noChangeArrowheads="1"/>
          </p:cNvSpPr>
          <p:nvPr/>
        </p:nvSpPr>
        <p:spPr bwMode="auto">
          <a:xfrm>
            <a:off x="3368674" y="42037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2" name="TextBox 154"/>
          <p:cNvSpPr txBox="1">
            <a:spLocks noChangeArrowheads="1"/>
          </p:cNvSpPr>
          <p:nvPr/>
        </p:nvSpPr>
        <p:spPr bwMode="auto">
          <a:xfrm>
            <a:off x="4283074" y="3898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3" name="TextBox 154"/>
          <p:cNvSpPr txBox="1">
            <a:spLocks noChangeArrowheads="1"/>
          </p:cNvSpPr>
          <p:nvPr/>
        </p:nvSpPr>
        <p:spPr bwMode="auto">
          <a:xfrm>
            <a:off x="5045074" y="4889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5" name="TextBox 154"/>
          <p:cNvSpPr txBox="1">
            <a:spLocks noChangeArrowheads="1"/>
          </p:cNvSpPr>
          <p:nvPr/>
        </p:nvSpPr>
        <p:spPr bwMode="auto">
          <a:xfrm>
            <a:off x="3673474" y="5499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6" name="TextBox 154"/>
          <p:cNvSpPr txBox="1">
            <a:spLocks noChangeArrowheads="1"/>
          </p:cNvSpPr>
          <p:nvPr/>
        </p:nvSpPr>
        <p:spPr bwMode="auto">
          <a:xfrm>
            <a:off x="5426074" y="2755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7" name="TextBox 154"/>
          <p:cNvSpPr txBox="1">
            <a:spLocks noChangeArrowheads="1"/>
          </p:cNvSpPr>
          <p:nvPr/>
        </p:nvSpPr>
        <p:spPr bwMode="auto">
          <a:xfrm>
            <a:off x="8283755" y="517529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9" name="TextBox 154"/>
          <p:cNvSpPr txBox="1">
            <a:spLocks noChangeArrowheads="1"/>
          </p:cNvSpPr>
          <p:nvPr/>
        </p:nvSpPr>
        <p:spPr bwMode="auto">
          <a:xfrm>
            <a:off x="8006015" y="1866151"/>
            <a:ext cx="130968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(action)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077038" y="3443287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5183737" y="1895092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5181599" y="1903970"/>
            <a:ext cx="1131339" cy="561418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/>
          <p:nvPr/>
        </p:nvCxnSpPr>
        <p:spPr>
          <a:xfrm flipH="1">
            <a:off x="4303016" y="2331015"/>
            <a:ext cx="616011" cy="267027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rot="10800000">
            <a:off x="6508750" y="2521516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0134473" y="5352029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457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3" grpId="0" animBg="1"/>
      <p:bldP spid="1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A*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2</a:t>
            </a:r>
            <a:r>
              <a:rPr lang="en-US" sz="2800" dirty="0" smtClean="0">
                <a:latin typeface="Calibri" pitchFamily="34" charset="0"/>
              </a:rPr>
              <a:t>: how many pancakes are on top of a smaller pancake?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7324" cy="4408068"/>
            <a:chOff x="457200" y="2133600"/>
            <a:chExt cx="7807324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015080" y="2406407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9724" y="3179672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99" name="Rounded Rectangle 98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01" name="Rounded Rectangle 10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8" name="Text Box 6"/>
          <p:cNvSpPr txBox="1">
            <a:spLocks noChangeArrowheads="1"/>
          </p:cNvSpPr>
          <p:nvPr/>
        </p:nvSpPr>
        <p:spPr bwMode="auto">
          <a:xfrm>
            <a:off x="9546336" y="1866150"/>
            <a:ext cx="1143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00"/>
                </a:solidFill>
              </a:rPr>
              <a:t>h(state)</a:t>
            </a: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09" name="TextBox 154"/>
          <p:cNvSpPr txBox="1">
            <a:spLocks noChangeArrowheads="1"/>
          </p:cNvSpPr>
          <p:nvPr/>
        </p:nvSpPr>
        <p:spPr bwMode="auto">
          <a:xfrm>
            <a:off x="7635874" y="2832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1" name="TextBox 154"/>
          <p:cNvSpPr txBox="1">
            <a:spLocks noChangeArrowheads="1"/>
          </p:cNvSpPr>
          <p:nvPr/>
        </p:nvSpPr>
        <p:spPr bwMode="auto">
          <a:xfrm>
            <a:off x="9312274" y="491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3" name="TextBox 154"/>
          <p:cNvSpPr txBox="1">
            <a:spLocks noChangeArrowheads="1"/>
          </p:cNvSpPr>
          <p:nvPr/>
        </p:nvSpPr>
        <p:spPr bwMode="auto">
          <a:xfrm>
            <a:off x="6721474" y="3240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4" name="TextBox 154"/>
          <p:cNvSpPr txBox="1">
            <a:spLocks noChangeArrowheads="1"/>
          </p:cNvSpPr>
          <p:nvPr/>
        </p:nvSpPr>
        <p:spPr bwMode="auto">
          <a:xfrm>
            <a:off x="6188074" y="59563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6" name="TextBox 154"/>
          <p:cNvSpPr txBox="1">
            <a:spLocks noChangeArrowheads="1"/>
          </p:cNvSpPr>
          <p:nvPr/>
        </p:nvSpPr>
        <p:spPr bwMode="auto">
          <a:xfrm>
            <a:off x="7788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8" name="TextBox 154"/>
          <p:cNvSpPr txBox="1">
            <a:spLocks noChangeArrowheads="1"/>
          </p:cNvSpPr>
          <p:nvPr/>
        </p:nvSpPr>
        <p:spPr bwMode="auto">
          <a:xfrm>
            <a:off x="2987674" y="516096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9" name="TextBox 154"/>
          <p:cNvSpPr txBox="1">
            <a:spLocks noChangeArrowheads="1"/>
          </p:cNvSpPr>
          <p:nvPr/>
        </p:nvSpPr>
        <p:spPr bwMode="auto">
          <a:xfrm>
            <a:off x="3673474" y="2984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1" name="TextBox 154"/>
          <p:cNvSpPr txBox="1">
            <a:spLocks noChangeArrowheads="1"/>
          </p:cNvSpPr>
          <p:nvPr/>
        </p:nvSpPr>
        <p:spPr bwMode="auto">
          <a:xfrm>
            <a:off x="4511674" y="2451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3" name="TextBox 154"/>
          <p:cNvSpPr txBox="1">
            <a:spLocks noChangeArrowheads="1"/>
          </p:cNvSpPr>
          <p:nvPr/>
        </p:nvSpPr>
        <p:spPr bwMode="auto">
          <a:xfrm>
            <a:off x="3368674" y="42037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5" name="TextBox 154"/>
          <p:cNvSpPr txBox="1">
            <a:spLocks noChangeArrowheads="1"/>
          </p:cNvSpPr>
          <p:nvPr/>
        </p:nvSpPr>
        <p:spPr bwMode="auto">
          <a:xfrm>
            <a:off x="4283074" y="3898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6" name="TextBox 154"/>
          <p:cNvSpPr txBox="1">
            <a:spLocks noChangeArrowheads="1"/>
          </p:cNvSpPr>
          <p:nvPr/>
        </p:nvSpPr>
        <p:spPr bwMode="auto">
          <a:xfrm>
            <a:off x="5045074" y="4889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8" name="TextBox 154"/>
          <p:cNvSpPr txBox="1">
            <a:spLocks noChangeArrowheads="1"/>
          </p:cNvSpPr>
          <p:nvPr/>
        </p:nvSpPr>
        <p:spPr bwMode="auto">
          <a:xfrm>
            <a:off x="3673474" y="5499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2" name="TextBox 154"/>
          <p:cNvSpPr txBox="1">
            <a:spLocks noChangeArrowheads="1"/>
          </p:cNvSpPr>
          <p:nvPr/>
        </p:nvSpPr>
        <p:spPr bwMode="auto">
          <a:xfrm>
            <a:off x="5426074" y="2755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3" name="TextBox 154"/>
          <p:cNvSpPr txBox="1">
            <a:spLocks noChangeArrowheads="1"/>
          </p:cNvSpPr>
          <p:nvPr/>
        </p:nvSpPr>
        <p:spPr bwMode="auto">
          <a:xfrm>
            <a:off x="8283755" y="517529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5" name="TextBox 154"/>
          <p:cNvSpPr txBox="1">
            <a:spLocks noChangeArrowheads="1"/>
          </p:cNvSpPr>
          <p:nvPr/>
        </p:nvSpPr>
        <p:spPr bwMode="auto">
          <a:xfrm>
            <a:off x="8006015" y="1866151"/>
            <a:ext cx="130968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(action)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3077038" y="3443287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5183737" y="1896459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2372273" y="4620329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4326949" y="4273600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5181599" y="1903970"/>
            <a:ext cx="1131339" cy="561418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/>
          <p:nvPr/>
        </p:nvCxnSpPr>
        <p:spPr>
          <a:xfrm flipH="1">
            <a:off x="4303016" y="2331015"/>
            <a:ext cx="616011" cy="267027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10800000">
            <a:off x="6508750" y="2521516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134473" y="5352029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 smtClean="0"/>
              <a:t>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962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9" grpId="0" animBg="1"/>
      <p:bldP spid="140" grpId="0" animBg="1"/>
      <p:bldP spid="141" grpId="0" animBg="1"/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611" y="3016471"/>
            <a:ext cx="8624777" cy="6836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 smtClean="0"/>
              <a:t>Introduction to Pacman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941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A*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3</a:t>
            </a:r>
            <a:r>
              <a:rPr lang="en-US" sz="2800" dirty="0" smtClean="0">
                <a:latin typeface="Calibri" pitchFamily="34" charset="0"/>
              </a:rPr>
              <a:t>: All zeros (aka </a:t>
            </a:r>
            <a:r>
              <a:rPr lang="en-US" sz="2800" i="1" dirty="0" smtClean="0">
                <a:latin typeface="Calibri" pitchFamily="34" charset="0"/>
              </a:rPr>
              <a:t>null heuristic</a:t>
            </a:r>
            <a:r>
              <a:rPr lang="en-US" sz="2800" dirty="0" smtClean="0">
                <a:latin typeface="Calibri" pitchFamily="34" charset="0"/>
              </a:rPr>
              <a:t>)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16849" cy="4408068"/>
            <a:chOff x="457200" y="2133600"/>
            <a:chExt cx="7816849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015684" y="2368523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69249" y="3233244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</p:grpSp>
      <p:sp>
        <p:nvSpPr>
          <p:cNvPr id="99" name="Rounded Rectangle 98"/>
          <p:cNvSpPr/>
          <p:nvPr/>
        </p:nvSpPr>
        <p:spPr>
          <a:xfrm>
            <a:off x="2942781" y="1999488"/>
            <a:ext cx="1338262" cy="87947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244406" y="2022471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Start</a:t>
            </a:r>
            <a:endParaRPr lang="en-US" sz="1600" i="1" dirty="0"/>
          </a:p>
        </p:txBody>
      </p:sp>
      <p:sp>
        <p:nvSpPr>
          <p:cNvPr id="101" name="Rounded Rectangle 100"/>
          <p:cNvSpPr/>
          <p:nvPr/>
        </p:nvSpPr>
        <p:spPr>
          <a:xfrm>
            <a:off x="9071528" y="3537775"/>
            <a:ext cx="1338262" cy="879475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53547" y="3556856"/>
            <a:ext cx="764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Goal</a:t>
            </a:r>
            <a:endParaRPr lang="en-US" sz="1600" i="1" dirty="0"/>
          </a:p>
        </p:txBody>
      </p:sp>
      <p:sp>
        <p:nvSpPr>
          <p:cNvPr id="108" name="Text Box 6"/>
          <p:cNvSpPr txBox="1">
            <a:spLocks noChangeArrowheads="1"/>
          </p:cNvSpPr>
          <p:nvPr/>
        </p:nvSpPr>
        <p:spPr bwMode="auto">
          <a:xfrm>
            <a:off x="9546336" y="1866150"/>
            <a:ext cx="1143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00"/>
                </a:solidFill>
              </a:rPr>
              <a:t>h(state)</a:t>
            </a: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09" name="TextBox 154"/>
          <p:cNvSpPr txBox="1">
            <a:spLocks noChangeArrowheads="1"/>
          </p:cNvSpPr>
          <p:nvPr/>
        </p:nvSpPr>
        <p:spPr bwMode="auto">
          <a:xfrm>
            <a:off x="7635874" y="2832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1" name="TextBox 154"/>
          <p:cNvSpPr txBox="1">
            <a:spLocks noChangeArrowheads="1"/>
          </p:cNvSpPr>
          <p:nvPr/>
        </p:nvSpPr>
        <p:spPr bwMode="auto">
          <a:xfrm>
            <a:off x="9312274" y="491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3" name="TextBox 154"/>
          <p:cNvSpPr txBox="1">
            <a:spLocks noChangeArrowheads="1"/>
          </p:cNvSpPr>
          <p:nvPr/>
        </p:nvSpPr>
        <p:spPr bwMode="auto">
          <a:xfrm>
            <a:off x="6721474" y="3240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4" name="TextBox 154"/>
          <p:cNvSpPr txBox="1">
            <a:spLocks noChangeArrowheads="1"/>
          </p:cNvSpPr>
          <p:nvPr/>
        </p:nvSpPr>
        <p:spPr bwMode="auto">
          <a:xfrm>
            <a:off x="6188074" y="59563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6" name="TextBox 154"/>
          <p:cNvSpPr txBox="1">
            <a:spLocks noChangeArrowheads="1"/>
          </p:cNvSpPr>
          <p:nvPr/>
        </p:nvSpPr>
        <p:spPr bwMode="auto">
          <a:xfrm>
            <a:off x="7788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8" name="TextBox 154"/>
          <p:cNvSpPr txBox="1">
            <a:spLocks noChangeArrowheads="1"/>
          </p:cNvSpPr>
          <p:nvPr/>
        </p:nvSpPr>
        <p:spPr bwMode="auto">
          <a:xfrm>
            <a:off x="2987674" y="516096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9" name="TextBox 154"/>
          <p:cNvSpPr txBox="1">
            <a:spLocks noChangeArrowheads="1"/>
          </p:cNvSpPr>
          <p:nvPr/>
        </p:nvSpPr>
        <p:spPr bwMode="auto">
          <a:xfrm>
            <a:off x="3673474" y="2984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1" name="TextBox 154"/>
          <p:cNvSpPr txBox="1">
            <a:spLocks noChangeArrowheads="1"/>
          </p:cNvSpPr>
          <p:nvPr/>
        </p:nvSpPr>
        <p:spPr bwMode="auto">
          <a:xfrm>
            <a:off x="4511674" y="2451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3" name="TextBox 154"/>
          <p:cNvSpPr txBox="1">
            <a:spLocks noChangeArrowheads="1"/>
          </p:cNvSpPr>
          <p:nvPr/>
        </p:nvSpPr>
        <p:spPr bwMode="auto">
          <a:xfrm>
            <a:off x="3368674" y="42037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5" name="TextBox 154"/>
          <p:cNvSpPr txBox="1">
            <a:spLocks noChangeArrowheads="1"/>
          </p:cNvSpPr>
          <p:nvPr/>
        </p:nvSpPr>
        <p:spPr bwMode="auto">
          <a:xfrm>
            <a:off x="4283074" y="3898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6" name="TextBox 154"/>
          <p:cNvSpPr txBox="1">
            <a:spLocks noChangeArrowheads="1"/>
          </p:cNvSpPr>
          <p:nvPr/>
        </p:nvSpPr>
        <p:spPr bwMode="auto">
          <a:xfrm>
            <a:off x="5045074" y="4889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8" name="TextBox 154"/>
          <p:cNvSpPr txBox="1">
            <a:spLocks noChangeArrowheads="1"/>
          </p:cNvSpPr>
          <p:nvPr/>
        </p:nvSpPr>
        <p:spPr bwMode="auto">
          <a:xfrm>
            <a:off x="3673474" y="5499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2" name="TextBox 154"/>
          <p:cNvSpPr txBox="1">
            <a:spLocks noChangeArrowheads="1"/>
          </p:cNvSpPr>
          <p:nvPr/>
        </p:nvSpPr>
        <p:spPr bwMode="auto">
          <a:xfrm>
            <a:off x="5426074" y="2755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3" name="TextBox 154"/>
          <p:cNvSpPr txBox="1">
            <a:spLocks noChangeArrowheads="1"/>
          </p:cNvSpPr>
          <p:nvPr/>
        </p:nvSpPr>
        <p:spPr bwMode="auto">
          <a:xfrm>
            <a:off x="8283755" y="517529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5" name="TextBox 154"/>
          <p:cNvSpPr txBox="1">
            <a:spLocks noChangeArrowheads="1"/>
          </p:cNvSpPr>
          <p:nvPr/>
        </p:nvSpPr>
        <p:spPr bwMode="auto">
          <a:xfrm>
            <a:off x="8006015" y="1866151"/>
            <a:ext cx="130968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(action)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3077038" y="3443287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136"/>
          <p:cNvSpPr/>
          <p:nvPr/>
        </p:nvSpPr>
        <p:spPr>
          <a:xfrm>
            <a:off x="5183737" y="1894420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ounded Rectangle 138"/>
          <p:cNvSpPr/>
          <p:nvPr/>
        </p:nvSpPr>
        <p:spPr>
          <a:xfrm>
            <a:off x="2388336" y="4566176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4362998" y="4271443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5149981" y="3211651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/>
        </p:nvSpPr>
        <p:spPr>
          <a:xfrm>
            <a:off x="2296345" y="5496266"/>
            <a:ext cx="1129202" cy="561785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ounded Rectangle 145"/>
          <p:cNvSpPr/>
          <p:nvPr/>
        </p:nvSpPr>
        <p:spPr>
          <a:xfrm>
            <a:off x="5181599" y="1903970"/>
            <a:ext cx="1131339" cy="561418"/>
          </a:xfrm>
          <a:prstGeom prst="roundRect">
            <a:avLst/>
          </a:prstGeom>
          <a:noFill/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4303016" y="2331015"/>
            <a:ext cx="616011" cy="267027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rot="10800000">
            <a:off x="6508750" y="2521516"/>
            <a:ext cx="2438400" cy="1371600"/>
          </a:xfrm>
          <a:prstGeom prst="straightConnector1">
            <a:avLst/>
          </a:prstGeom>
          <a:ln w="381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0134473" y="5352029"/>
            <a:ext cx="191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Cost: </a:t>
            </a:r>
            <a:r>
              <a:rPr lang="en-US" sz="2400" dirty="0" smtClean="0"/>
              <a:t>7</a:t>
            </a:r>
          </a:p>
          <a:p>
            <a:r>
              <a:rPr lang="en-US" sz="2400" b="1" dirty="0" smtClean="0"/>
              <a:t># Steps: </a:t>
            </a:r>
            <a:r>
              <a:rPr lang="en-US" sz="2400" dirty="0" smtClean="0"/>
              <a:t>7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8801100" y="2456185"/>
            <a:ext cx="304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Reduced to UCS!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21201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9" grpId="0" animBg="1"/>
      <p:bldP spid="140" grpId="0" animBg="1"/>
      <p:bldP spid="141" grpId="0" animBg="1"/>
      <p:bldP spid="143" grpId="0" animBg="1"/>
      <p:bldP spid="146" grpId="0" animBg="1"/>
      <p:bldP spid="149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154310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cost of bad path </a:t>
            </a:r>
            <a:r>
              <a:rPr lang="en-US" sz="2800" dirty="0" smtClean="0">
                <a:latin typeface="Calibri"/>
                <a:cs typeface="Calibri"/>
              </a:rPr>
              <a:t>&lt; estimated </a:t>
            </a:r>
            <a:r>
              <a:rPr lang="en-US" dirty="0" smtClean="0">
                <a:latin typeface="Calibri"/>
                <a:cs typeface="Calibri"/>
              </a:rPr>
              <a:t>cost of optimal path</a:t>
            </a:r>
            <a:endParaRPr lang="en-US" sz="28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H="1">
            <a:off x="6038850" y="800157"/>
            <a:ext cx="114301" cy="5943600"/>
          </a:xfrm>
          <a:prstGeom prst="curvedConnector3">
            <a:avLst>
              <a:gd name="adj1" fmla="val 792305"/>
            </a:avLst>
          </a:prstGeom>
          <a:ln w="508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914777" y="1236783"/>
            <a:ext cx="1085849" cy="2667000"/>
          </a:xfrm>
          <a:prstGeom prst="curvedConnector2">
            <a:avLst/>
          </a:prstGeom>
          <a:ln w="50800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27"/>
          <p:cNvCxnSpPr/>
          <p:nvPr/>
        </p:nvCxnSpPr>
        <p:spPr>
          <a:xfrm>
            <a:off x="6400801" y="2027358"/>
            <a:ext cx="2667000" cy="1200150"/>
          </a:xfrm>
          <a:prstGeom prst="curvedConnector2">
            <a:avLst/>
          </a:prstGeom>
          <a:ln w="50800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02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3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75488" y="1581150"/>
            <a:ext cx="11277600" cy="5057394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057771" y="3899891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897780" y="3751878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65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4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Assume:</a:t>
            </a:r>
          </a:p>
          <a:p>
            <a:r>
              <a:rPr lang="en-US" sz="2400" dirty="0" smtClean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 smtClean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Claim:</a:t>
            </a:r>
          </a:p>
          <a:p>
            <a:r>
              <a:rPr lang="en-US" sz="2400" dirty="0" smtClean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81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</a:t>
            </a:r>
            <a:r>
              <a:rPr lang="en-US" dirty="0" smtClean="0">
                <a:latin typeface="Calibri"/>
                <a:cs typeface="Calibri"/>
              </a:rPr>
              <a:t>Search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Definition of f-cost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Admissibility of h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9144000" y="152161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8328025" y="150098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9450386" y="185658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9926637" y="184705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9580561" y="170735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10933112" y="354409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8647112" y="323929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9682162" y="143113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028112" y="255349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23311" y="247729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1277440" y="353159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8278388" y="225593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8258336" y="318373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" name="TextBox 1"/>
          <p:cNvSpPr txBox="1"/>
          <p:nvPr/>
        </p:nvSpPr>
        <p:spPr>
          <a:xfrm>
            <a:off x="5741574" y="1610517"/>
            <a:ext cx="213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5925" indent="-415925"/>
            <a:r>
              <a:rPr lang="en-US" i="1" dirty="0" smtClean="0"/>
              <a:t>g(n)</a:t>
            </a:r>
            <a:r>
              <a:rPr lang="en-US" dirty="0" smtClean="0"/>
              <a:t> = backward (path) cost</a:t>
            </a:r>
          </a:p>
          <a:p>
            <a:pPr marL="415925" indent="-415925"/>
            <a:r>
              <a:rPr lang="en-US" i="1" dirty="0" smtClean="0"/>
              <a:t>h(n)</a:t>
            </a:r>
            <a:r>
              <a:rPr lang="en-US" dirty="0" smtClean="0"/>
              <a:t> = forward (heuristic) cost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1116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738526" y="4592253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</a:t>
            </a:r>
            <a:r>
              <a:rPr lang="en-US" dirty="0" smtClean="0">
                <a:latin typeface="Calibri"/>
                <a:cs typeface="Calibri"/>
              </a:rPr>
              <a:t>Search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</a:t>
            </a:r>
            <a:r>
              <a:rPr lang="en-US" sz="2600" dirty="0" smtClean="0">
                <a:latin typeface="Calibri"/>
                <a:cs typeface="Calibri"/>
              </a:rPr>
              <a:t> is suboptimal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alibri"/>
                <a:cs typeface="Calibri"/>
              </a:rPr>
              <a:t>h = 0 at a goal</a:t>
            </a:r>
            <a:endParaRPr lang="en-US" sz="2600" dirty="0">
              <a:latin typeface="Calibri"/>
              <a:cs typeface="Calibri"/>
            </a:endParaRP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9263456" y="151860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8447481" y="149796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9569842" y="185356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10046093" y="184404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9700017" y="170434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11052568" y="354107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8766568" y="323627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9801618" y="142811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9147568" y="255047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842767" y="247427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1396896" y="352857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8103543" y="2999376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8377792" y="3180716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2" name="TextBox 21"/>
          <p:cNvSpPr txBox="1"/>
          <p:nvPr/>
        </p:nvSpPr>
        <p:spPr>
          <a:xfrm>
            <a:off x="5741574" y="1610517"/>
            <a:ext cx="213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5925" indent="-415925"/>
            <a:r>
              <a:rPr lang="en-US" i="1" dirty="0" smtClean="0"/>
              <a:t>g(n)</a:t>
            </a:r>
            <a:r>
              <a:rPr lang="en-US" dirty="0" smtClean="0"/>
              <a:t> = backward (path) cost</a:t>
            </a:r>
          </a:p>
          <a:p>
            <a:pPr marL="415925" indent="-415925"/>
            <a:r>
              <a:rPr lang="en-US" i="1" dirty="0" smtClean="0"/>
              <a:t>h(n)</a:t>
            </a:r>
            <a:r>
              <a:rPr lang="en-US" dirty="0" smtClean="0"/>
              <a:t> = forward (heuristic) cost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342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</a:t>
            </a:r>
            <a:r>
              <a:rPr lang="en-US" dirty="0" smtClean="0">
                <a:latin typeface="Calibri"/>
                <a:cs typeface="Calibri"/>
              </a:rPr>
              <a:t>Search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 smtClean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 smtClean="0">
                <a:latin typeface="Calibri"/>
                <a:cs typeface="Calibri"/>
              </a:rPr>
              <a:t>Some ancestor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Claim: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i="1" dirty="0" smtClean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9316432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8500457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9622818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10099069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9752993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11105544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8819544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9854594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9200544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95743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1449872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8423118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430768" y="3200400"/>
            <a:ext cx="257817" cy="257817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/>
          <p:cNvSpPr txBox="1"/>
          <p:nvPr/>
        </p:nvSpPr>
        <p:spPr>
          <a:xfrm>
            <a:off x="5741574" y="1610517"/>
            <a:ext cx="213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5925" indent="-415925"/>
            <a:r>
              <a:rPr lang="en-US" i="1" dirty="0" smtClean="0"/>
              <a:t>g(n)</a:t>
            </a:r>
            <a:r>
              <a:rPr lang="en-US" dirty="0" smtClean="0"/>
              <a:t> = backward (path) cost</a:t>
            </a:r>
          </a:p>
          <a:p>
            <a:pPr marL="415925" indent="-415925"/>
            <a:r>
              <a:rPr lang="en-US" i="1" dirty="0" smtClean="0"/>
              <a:t>h(n)</a:t>
            </a:r>
            <a:r>
              <a:rPr lang="en-US" dirty="0" smtClean="0"/>
              <a:t> = forward (heuristic) cost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9823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BFS/DFS/UCS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728"/>
            <a:ext cx="10515600" cy="5105527"/>
          </a:xfrm>
        </p:spPr>
        <p:txBody>
          <a:bodyPr/>
          <a:lstStyle/>
          <a:p>
            <a:r>
              <a:rPr lang="en-US" b="1" dirty="0" smtClean="0"/>
              <a:t>Breadth-first search</a:t>
            </a:r>
            <a:endParaRPr lang="en-US" dirty="0"/>
          </a:p>
          <a:p>
            <a:pPr lvl="1"/>
            <a:r>
              <a:rPr lang="en-US" u="sng" dirty="0" smtClean="0"/>
              <a:t>Good</a:t>
            </a:r>
            <a:r>
              <a:rPr lang="en-US" dirty="0" smtClean="0"/>
              <a:t>: optimal, works well when many options, but not many actions required</a:t>
            </a:r>
          </a:p>
          <a:p>
            <a:pPr lvl="1"/>
            <a:r>
              <a:rPr lang="en-US" u="sng" dirty="0" smtClean="0"/>
              <a:t>Bad</a:t>
            </a:r>
            <a:r>
              <a:rPr lang="en-US" dirty="0" smtClean="0"/>
              <a:t>: assumes all actions have equal cost</a:t>
            </a:r>
          </a:p>
          <a:p>
            <a:pPr>
              <a:spcBef>
                <a:spcPts val="2200"/>
              </a:spcBef>
            </a:pPr>
            <a:r>
              <a:rPr lang="en-US" b="1" dirty="0" smtClean="0"/>
              <a:t>Depth-first search</a:t>
            </a:r>
            <a:endParaRPr lang="en-US" dirty="0" smtClean="0"/>
          </a:p>
          <a:p>
            <a:pPr lvl="1"/>
            <a:r>
              <a:rPr lang="en-US" u="sng" dirty="0" smtClean="0"/>
              <a:t>Good</a:t>
            </a:r>
            <a:r>
              <a:rPr lang="en-US" dirty="0" smtClean="0"/>
              <a:t>: memory-efficient, works well when few options, but lots of actions required</a:t>
            </a:r>
          </a:p>
          <a:p>
            <a:pPr lvl="1"/>
            <a:r>
              <a:rPr lang="en-US" u="sng" dirty="0" smtClean="0"/>
              <a:t>Bad</a:t>
            </a:r>
            <a:r>
              <a:rPr lang="en-US" dirty="0" smtClean="0"/>
              <a:t>: not optimal, can run infinitely, assumes all actions have equal cost</a:t>
            </a:r>
          </a:p>
          <a:p>
            <a:pPr>
              <a:spcBef>
                <a:spcPts val="2200"/>
              </a:spcBef>
            </a:pPr>
            <a:r>
              <a:rPr lang="en-US" b="1" dirty="0" smtClean="0"/>
              <a:t>Uniform-cost search</a:t>
            </a:r>
            <a:endParaRPr lang="en-US" b="1" u="sng" dirty="0" smtClean="0"/>
          </a:p>
          <a:p>
            <a:pPr lvl="1"/>
            <a:r>
              <a:rPr lang="en-US" u="sng" dirty="0" smtClean="0"/>
              <a:t>Good</a:t>
            </a:r>
            <a:r>
              <a:rPr lang="en-US" dirty="0" smtClean="0"/>
              <a:t>: optimal, handles variable-cost actions</a:t>
            </a:r>
          </a:p>
          <a:p>
            <a:pPr lvl="1"/>
            <a:r>
              <a:rPr lang="en-US" u="sng" dirty="0" smtClean="0"/>
              <a:t>Bad</a:t>
            </a:r>
            <a:r>
              <a:rPr lang="en-US" dirty="0" smtClean="0"/>
              <a:t>: explores all options, no information about goal location</a:t>
            </a:r>
            <a:endParaRPr lang="en-US" u="sng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144000" y="5102352"/>
            <a:ext cx="2865120" cy="1200329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Basically Dijkstra’s Algorithm!  (More on this later)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71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Corollary: Optimality of UCS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29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A* search is optimal, given an admissible heuristic </a:t>
            </a:r>
            <a:r>
              <a:rPr lang="en-US" i="1" dirty="0" smtClean="0"/>
              <a:t>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6190" y="2909758"/>
            <a:ext cx="3423762" cy="685800"/>
            <a:chOff x="5738526" y="4592254"/>
            <a:chExt cx="3423762" cy="685800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5738526" y="4592254"/>
              <a:ext cx="3423762" cy="685800"/>
            </a:xfrm>
            <a:prstGeom prst="wedgeRoundRectCallout">
              <a:avLst>
                <a:gd name="adj1" fmla="val -32000"/>
                <a:gd name="adj2" fmla="val -14011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4" name="Picture 3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885014" y="4733502"/>
              <a:ext cx="3130785" cy="403304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926708"/>
            <a:ext cx="10515600" cy="126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UCS is equivalent to A* with null heuristic </a:t>
            </a:r>
            <a:r>
              <a:rPr lang="en-US" i="1" dirty="0" smtClean="0"/>
              <a:t>h(n) = 0</a:t>
            </a:r>
            <a:endParaRPr lang="en-US" dirty="0" smtClean="0"/>
          </a:p>
          <a:p>
            <a:pPr marL="1214438" indent="-398463">
              <a:lnSpc>
                <a:spcPct val="100000"/>
              </a:lnSpc>
              <a:spcBef>
                <a:spcPts val="1200"/>
              </a:spcBef>
              <a:buFont typeface="Wingdings" charset="2"/>
              <a:buChar char="ü"/>
            </a:pPr>
            <a:r>
              <a:rPr lang="en-US" dirty="0" smtClean="0"/>
              <a:t>Definitely admissible!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524942"/>
            <a:ext cx="10515600" cy="752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Therefore, UCS is also optimal.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3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 vs UCS vs A*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68" y="1426464"/>
            <a:ext cx="1988199" cy="2651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7552" y="1700784"/>
            <a:ext cx="7754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Dijkstra’s algorithm</a:t>
            </a:r>
            <a:r>
              <a:rPr lang="en-US" sz="2400" dirty="0" smtClean="0"/>
              <a:t> – shortest path in a weighted graph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Starts with entire graph in priority queue (no fringe)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87552" y="2877895"/>
            <a:ext cx="8979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Uniform Cost Search </a:t>
            </a:r>
            <a:r>
              <a:rPr lang="en-US" sz="2400" dirty="0" smtClean="0"/>
              <a:t>– shortest path in a weighted graph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Only expands priority queue (fringe) as graph is traversed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Same time complexity, more memory efficient (in practice)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424338"/>
            <a:ext cx="8979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A*</a:t>
            </a:r>
            <a:r>
              <a:rPr lang="en-US" sz="2400" dirty="0" smtClean="0"/>
              <a:t>– shortest path in a weighted graph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Only expands priority queue (fringe) as graph is traversed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Uses heuristic to expand as few nodes as possible</a:t>
            </a:r>
          </a:p>
          <a:p>
            <a:pPr marL="1398587" lvl="1" indent="-342900">
              <a:buFont typeface="Courier New" charset="0"/>
              <a:buChar char="o"/>
            </a:pPr>
            <a:r>
              <a:rPr lang="en-US" sz="2400" dirty="0" smtClean="0"/>
              <a:t>Requires a good (admissible) heuristic!</a:t>
            </a:r>
          </a:p>
          <a:p>
            <a:pPr marL="869950" indent="-271463">
              <a:buFont typeface="Arial" charset="0"/>
              <a:buChar char="•"/>
            </a:pPr>
            <a:r>
              <a:rPr lang="en-US" sz="2400" dirty="0" smtClean="0"/>
              <a:t>In practice, both faster and more memory efficient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21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3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-- Greedy</a:t>
            </a:r>
            <a:endParaRPr lang="en-US" dirty="0"/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Demo Contours (Empty) – A*</a:t>
            </a:r>
            <a:endParaRPr lang="en-US" dirty="0"/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Pacman 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7428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6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25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1021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0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Inadmissible heuristics can also be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Example</a:t>
            </a:r>
            <a:r>
              <a:rPr lang="en-US" sz="2400" dirty="0" smtClean="0"/>
              <a:t>: Driving from Cbus to Washington, DC</a:t>
            </a:r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r>
              <a:rPr lang="en-US" sz="2400" u="sng" dirty="0" smtClean="0"/>
              <a:t>Goal</a:t>
            </a:r>
            <a:r>
              <a:rPr lang="en-US" sz="2400" dirty="0" smtClean="0"/>
              <a:t>: Reach DC, spending minimum gas money (path cost)</a:t>
            </a:r>
          </a:p>
          <a:p>
            <a:pPr marL="0" indent="0">
              <a:buNone/>
            </a:pPr>
            <a:endParaRPr lang="en-US" sz="1200" u="sng" dirty="0"/>
          </a:p>
          <a:p>
            <a:pPr marL="0" indent="0">
              <a:buNone/>
            </a:pPr>
            <a:r>
              <a:rPr lang="en-US" sz="2400" u="sng" dirty="0" smtClean="0"/>
              <a:t>Path choices:</a:t>
            </a:r>
            <a:endParaRPr lang="en-US" sz="2400" dirty="0" smtClean="0"/>
          </a:p>
          <a:p>
            <a:pPr marL="1033463" indent="-508000">
              <a:buFont typeface="+mj-lt"/>
              <a:buAutoNum type="arabicPeriod"/>
            </a:pPr>
            <a:r>
              <a:rPr lang="en-US" sz="2400" dirty="0" smtClean="0"/>
              <a:t>PA Turnpike – expensive toll, but relatively flat</a:t>
            </a:r>
          </a:p>
          <a:p>
            <a:pPr marL="1033463" indent="-508000">
              <a:buFont typeface="+mj-lt"/>
              <a:buAutoNum type="arabicPeriod"/>
            </a:pPr>
            <a:r>
              <a:rPr lang="en-US" sz="2400" dirty="0" smtClean="0"/>
              <a:t>Go through </a:t>
            </a:r>
            <a:r>
              <a:rPr lang="en-US" sz="2400" dirty="0" err="1" smtClean="0"/>
              <a:t>WVa</a:t>
            </a:r>
            <a:r>
              <a:rPr lang="en-US" sz="2400" dirty="0" smtClean="0"/>
              <a:t>, southern PA – no tolls, lots of hills</a:t>
            </a:r>
          </a:p>
          <a:p>
            <a:pPr marL="1033463" indent="-508000">
              <a:buFont typeface="+mj-lt"/>
              <a:buAutoNum type="arabicPeriod"/>
            </a:pPr>
            <a:endParaRPr lang="en-US" sz="1050" dirty="0" smtClean="0"/>
          </a:p>
          <a:p>
            <a:pPr marL="0" indent="0">
              <a:buNone/>
            </a:pPr>
            <a:r>
              <a:rPr lang="en-US" sz="2400" u="sng" dirty="0" smtClean="0"/>
              <a:t>Heuristic</a:t>
            </a:r>
            <a:r>
              <a:rPr lang="en-US" sz="2400" dirty="0" smtClean="0"/>
              <a:t>: average highway mileage * path length</a:t>
            </a:r>
            <a:endParaRPr lang="en-US" sz="2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410968" y="5596128"/>
            <a:ext cx="8942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May overestimate cost (say I get a tailwind, or I’ve been driving through mountains a lot), but not enough to change my choices.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Dominance: h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</a:t>
            </a:r>
            <a:r>
              <a:rPr lang="en-US" sz="2400" dirty="0" smtClean="0">
                <a:cs typeface="Arial" charset="0"/>
              </a:rPr>
              <a:t>≥</a:t>
            </a:r>
            <a:r>
              <a:rPr lang="en-US" sz="2400" dirty="0" smtClean="0"/>
              <a:t>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if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Heuristics form a semi-lattice:</a:t>
            </a:r>
          </a:p>
          <a:p>
            <a:pPr lvl="1" eaLnBrk="1" hangingPunct="1"/>
            <a:r>
              <a:rPr lang="en-US" sz="2000" dirty="0" smtClean="0"/>
              <a:t>Max of admissible heuristics is admissible</a:t>
            </a:r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r>
              <a:rPr lang="en-US" sz="2400" dirty="0" smtClean="0"/>
              <a:t>Trivial heuristics</a:t>
            </a:r>
          </a:p>
          <a:p>
            <a:pPr lvl="1" eaLnBrk="1" hangingPunct="1"/>
            <a:r>
              <a:rPr lang="en-US" sz="2000" dirty="0" smtClean="0"/>
              <a:t>Bottom of lattice is the zero heuristic </a:t>
            </a:r>
            <a:r>
              <a:rPr lang="en-US" sz="2000" dirty="0" smtClean="0"/>
              <a:t>(UCS)</a:t>
            </a:r>
            <a:endParaRPr lang="en-US" sz="2000" dirty="0" smtClean="0"/>
          </a:p>
          <a:p>
            <a:pPr lvl="1" eaLnBrk="1" hangingPunct="1"/>
            <a:r>
              <a:rPr lang="en-US" sz="2000" dirty="0" smtClean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287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7101840" cy="5361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135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Pancake Heuristics – Consistent?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1</a:t>
            </a:r>
            <a:r>
              <a:rPr lang="en-US" sz="2800" dirty="0" smtClean="0">
                <a:latin typeface="Calibri" pitchFamily="34" charset="0"/>
              </a:rPr>
              <a:t>: </a:t>
            </a:r>
            <a:r>
              <a:rPr lang="en-US" sz="2800" dirty="0" smtClean="0">
                <a:latin typeface="Calibri" pitchFamily="34" charset="0"/>
              </a:rPr>
              <a:t>the number of the </a:t>
            </a:r>
            <a:r>
              <a:rPr lang="en-US" sz="2800" dirty="0">
                <a:latin typeface="Calibri" pitchFamily="34" charset="0"/>
              </a:rPr>
              <a:t>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1229" cy="4408067"/>
            <a:chOff x="457200" y="2133600"/>
            <a:chExt cx="7801229" cy="4408743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997459" y="2389226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3629" y="3252853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59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9546336" y="1866150"/>
            <a:ext cx="1143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00"/>
                </a:solidFill>
              </a:rPr>
              <a:t>h(state)</a:t>
            </a: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07" name="TextBox 154"/>
          <p:cNvSpPr txBox="1">
            <a:spLocks noChangeArrowheads="1"/>
          </p:cNvSpPr>
          <p:nvPr/>
        </p:nvSpPr>
        <p:spPr bwMode="auto">
          <a:xfrm>
            <a:off x="7635874" y="2832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4" name="TextBox 154"/>
          <p:cNvSpPr txBox="1">
            <a:spLocks noChangeArrowheads="1"/>
          </p:cNvSpPr>
          <p:nvPr/>
        </p:nvSpPr>
        <p:spPr bwMode="auto">
          <a:xfrm>
            <a:off x="9312274" y="491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6" name="TextBox 154"/>
          <p:cNvSpPr txBox="1">
            <a:spLocks noChangeArrowheads="1"/>
          </p:cNvSpPr>
          <p:nvPr/>
        </p:nvSpPr>
        <p:spPr bwMode="auto">
          <a:xfrm>
            <a:off x="6264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18" name="TextBox 154"/>
          <p:cNvSpPr txBox="1">
            <a:spLocks noChangeArrowheads="1"/>
          </p:cNvSpPr>
          <p:nvPr/>
        </p:nvSpPr>
        <p:spPr bwMode="auto">
          <a:xfrm>
            <a:off x="6721474" y="3240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9" name="TextBox 154"/>
          <p:cNvSpPr txBox="1">
            <a:spLocks noChangeArrowheads="1"/>
          </p:cNvSpPr>
          <p:nvPr/>
        </p:nvSpPr>
        <p:spPr bwMode="auto">
          <a:xfrm>
            <a:off x="6188074" y="59563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1" name="TextBox 154"/>
          <p:cNvSpPr txBox="1">
            <a:spLocks noChangeArrowheads="1"/>
          </p:cNvSpPr>
          <p:nvPr/>
        </p:nvSpPr>
        <p:spPr bwMode="auto">
          <a:xfrm>
            <a:off x="7788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3" name="TextBox 154"/>
          <p:cNvSpPr txBox="1">
            <a:spLocks noChangeArrowheads="1"/>
          </p:cNvSpPr>
          <p:nvPr/>
        </p:nvSpPr>
        <p:spPr bwMode="auto">
          <a:xfrm>
            <a:off x="2987674" y="516096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5" name="TextBox 154"/>
          <p:cNvSpPr txBox="1">
            <a:spLocks noChangeArrowheads="1"/>
          </p:cNvSpPr>
          <p:nvPr/>
        </p:nvSpPr>
        <p:spPr bwMode="auto">
          <a:xfrm>
            <a:off x="3673474" y="2984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6" name="TextBox 154"/>
          <p:cNvSpPr txBox="1">
            <a:spLocks noChangeArrowheads="1"/>
          </p:cNvSpPr>
          <p:nvPr/>
        </p:nvSpPr>
        <p:spPr bwMode="auto">
          <a:xfrm>
            <a:off x="4511674" y="2451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8" name="TextBox 154"/>
          <p:cNvSpPr txBox="1">
            <a:spLocks noChangeArrowheads="1"/>
          </p:cNvSpPr>
          <p:nvPr/>
        </p:nvSpPr>
        <p:spPr bwMode="auto">
          <a:xfrm>
            <a:off x="3368674" y="42037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2" name="TextBox 154"/>
          <p:cNvSpPr txBox="1">
            <a:spLocks noChangeArrowheads="1"/>
          </p:cNvSpPr>
          <p:nvPr/>
        </p:nvSpPr>
        <p:spPr bwMode="auto">
          <a:xfrm>
            <a:off x="4283074" y="3898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3" name="TextBox 154"/>
          <p:cNvSpPr txBox="1">
            <a:spLocks noChangeArrowheads="1"/>
          </p:cNvSpPr>
          <p:nvPr/>
        </p:nvSpPr>
        <p:spPr bwMode="auto">
          <a:xfrm>
            <a:off x="5045074" y="4889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5" name="TextBox 154"/>
          <p:cNvSpPr txBox="1">
            <a:spLocks noChangeArrowheads="1"/>
          </p:cNvSpPr>
          <p:nvPr/>
        </p:nvSpPr>
        <p:spPr bwMode="auto">
          <a:xfrm>
            <a:off x="3673474" y="5499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6" name="TextBox 154"/>
          <p:cNvSpPr txBox="1">
            <a:spLocks noChangeArrowheads="1"/>
          </p:cNvSpPr>
          <p:nvPr/>
        </p:nvSpPr>
        <p:spPr bwMode="auto">
          <a:xfrm>
            <a:off x="5426074" y="2755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7" name="TextBox 154"/>
          <p:cNvSpPr txBox="1">
            <a:spLocks noChangeArrowheads="1"/>
          </p:cNvSpPr>
          <p:nvPr/>
        </p:nvSpPr>
        <p:spPr bwMode="auto">
          <a:xfrm>
            <a:off x="8283755" y="517529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9" name="TextBox 154"/>
          <p:cNvSpPr txBox="1">
            <a:spLocks noChangeArrowheads="1"/>
          </p:cNvSpPr>
          <p:nvPr/>
        </p:nvSpPr>
        <p:spPr bwMode="auto">
          <a:xfrm>
            <a:off x="8006015" y="1866151"/>
            <a:ext cx="130968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(action)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830" y="3100281"/>
            <a:ext cx="2235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Consistent!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Pancake Heuristics – Consistent?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u="sng" dirty="0" smtClean="0">
                <a:latin typeface="Calibri" pitchFamily="34" charset="0"/>
              </a:rPr>
              <a:t>Heuristic 2</a:t>
            </a:r>
            <a:r>
              <a:rPr lang="en-US" sz="2800" dirty="0" smtClean="0">
                <a:latin typeface="Calibri" pitchFamily="34" charset="0"/>
              </a:rPr>
              <a:t>: how many pancakes are on top of a smaller pancake?</a:t>
            </a:r>
            <a:endParaRPr lang="en-US" sz="2800" dirty="0">
              <a:latin typeface="Calibri" pitchFamily="34" charset="0"/>
            </a:endParaRP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807324" cy="4408068"/>
            <a:chOff x="457200" y="2133600"/>
            <a:chExt cx="7807324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015080" y="2406407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959724" y="3179672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1</a:t>
              </a:r>
              <a:endParaRPr lang="en-US" sz="23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08" name="Text Box 6"/>
          <p:cNvSpPr txBox="1">
            <a:spLocks noChangeArrowheads="1"/>
          </p:cNvSpPr>
          <p:nvPr/>
        </p:nvSpPr>
        <p:spPr bwMode="auto">
          <a:xfrm>
            <a:off x="9546336" y="1866150"/>
            <a:ext cx="11430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CC0000"/>
                </a:solidFill>
              </a:rPr>
              <a:t>h(state)</a:t>
            </a:r>
            <a:endParaRPr lang="en-US" sz="2400" dirty="0">
              <a:solidFill>
                <a:srgbClr val="CC0000"/>
              </a:solidFill>
            </a:endParaRPr>
          </a:p>
        </p:txBody>
      </p:sp>
      <p:sp>
        <p:nvSpPr>
          <p:cNvPr id="109" name="TextBox 154"/>
          <p:cNvSpPr txBox="1">
            <a:spLocks noChangeArrowheads="1"/>
          </p:cNvSpPr>
          <p:nvPr/>
        </p:nvSpPr>
        <p:spPr bwMode="auto">
          <a:xfrm>
            <a:off x="7635874" y="2832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1" name="TextBox 154"/>
          <p:cNvSpPr txBox="1">
            <a:spLocks noChangeArrowheads="1"/>
          </p:cNvSpPr>
          <p:nvPr/>
        </p:nvSpPr>
        <p:spPr bwMode="auto">
          <a:xfrm>
            <a:off x="9312274" y="491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3" name="TextBox 154"/>
          <p:cNvSpPr txBox="1">
            <a:spLocks noChangeArrowheads="1"/>
          </p:cNvSpPr>
          <p:nvPr/>
        </p:nvSpPr>
        <p:spPr bwMode="auto">
          <a:xfrm>
            <a:off x="6721474" y="3240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4" name="TextBox 154"/>
          <p:cNvSpPr txBox="1">
            <a:spLocks noChangeArrowheads="1"/>
          </p:cNvSpPr>
          <p:nvPr/>
        </p:nvSpPr>
        <p:spPr bwMode="auto">
          <a:xfrm>
            <a:off x="6188074" y="59563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16" name="TextBox 154"/>
          <p:cNvSpPr txBox="1">
            <a:spLocks noChangeArrowheads="1"/>
          </p:cNvSpPr>
          <p:nvPr/>
        </p:nvSpPr>
        <p:spPr bwMode="auto">
          <a:xfrm>
            <a:off x="7788274" y="4356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8" name="TextBox 154"/>
          <p:cNvSpPr txBox="1">
            <a:spLocks noChangeArrowheads="1"/>
          </p:cNvSpPr>
          <p:nvPr/>
        </p:nvSpPr>
        <p:spPr bwMode="auto">
          <a:xfrm>
            <a:off x="2987674" y="516096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9" name="TextBox 154"/>
          <p:cNvSpPr txBox="1">
            <a:spLocks noChangeArrowheads="1"/>
          </p:cNvSpPr>
          <p:nvPr/>
        </p:nvSpPr>
        <p:spPr bwMode="auto">
          <a:xfrm>
            <a:off x="3673474" y="2984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1" name="TextBox 154"/>
          <p:cNvSpPr txBox="1">
            <a:spLocks noChangeArrowheads="1"/>
          </p:cNvSpPr>
          <p:nvPr/>
        </p:nvSpPr>
        <p:spPr bwMode="auto">
          <a:xfrm>
            <a:off x="4511674" y="2451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3" name="TextBox 154"/>
          <p:cNvSpPr txBox="1">
            <a:spLocks noChangeArrowheads="1"/>
          </p:cNvSpPr>
          <p:nvPr/>
        </p:nvSpPr>
        <p:spPr bwMode="auto">
          <a:xfrm>
            <a:off x="3368674" y="42037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5" name="TextBox 154"/>
          <p:cNvSpPr txBox="1">
            <a:spLocks noChangeArrowheads="1"/>
          </p:cNvSpPr>
          <p:nvPr/>
        </p:nvSpPr>
        <p:spPr bwMode="auto">
          <a:xfrm>
            <a:off x="4283074" y="3898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6" name="TextBox 154"/>
          <p:cNvSpPr txBox="1">
            <a:spLocks noChangeArrowheads="1"/>
          </p:cNvSpPr>
          <p:nvPr/>
        </p:nvSpPr>
        <p:spPr bwMode="auto">
          <a:xfrm>
            <a:off x="5045074" y="48895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8" name="TextBox 154"/>
          <p:cNvSpPr txBox="1">
            <a:spLocks noChangeArrowheads="1"/>
          </p:cNvSpPr>
          <p:nvPr/>
        </p:nvSpPr>
        <p:spPr bwMode="auto">
          <a:xfrm>
            <a:off x="3673474" y="54991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2" name="TextBox 154"/>
          <p:cNvSpPr txBox="1">
            <a:spLocks noChangeArrowheads="1"/>
          </p:cNvSpPr>
          <p:nvPr/>
        </p:nvSpPr>
        <p:spPr bwMode="auto">
          <a:xfrm>
            <a:off x="5426074" y="2755900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3" name="TextBox 154"/>
          <p:cNvSpPr txBox="1">
            <a:spLocks noChangeArrowheads="1"/>
          </p:cNvSpPr>
          <p:nvPr/>
        </p:nvSpPr>
        <p:spPr bwMode="auto">
          <a:xfrm>
            <a:off x="8283755" y="5175293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3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5" name="TextBox 154"/>
          <p:cNvSpPr txBox="1">
            <a:spLocks noChangeArrowheads="1"/>
          </p:cNvSpPr>
          <p:nvPr/>
        </p:nvSpPr>
        <p:spPr bwMode="auto">
          <a:xfrm>
            <a:off x="8006015" y="1866151"/>
            <a:ext cx="1309689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g</a:t>
            </a:r>
            <a:r>
              <a:rPr lang="en-US" sz="2400" smtClean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(action)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28830" y="3100281"/>
            <a:ext cx="2235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Not Consistent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07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68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Adversarial search</a:t>
            </a:r>
            <a:r>
              <a:rPr lang="en-US" dirty="0" smtClean="0"/>
              <a:t> (competitive multi-agent problems)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Example search problem formulations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Search Problem Mechanics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search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problem</a:t>
            </a:r>
            <a:r>
              <a:rPr lang="en-US" sz="2800" dirty="0" smtClean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</a:t>
            </a:r>
            <a:r>
              <a:rPr lang="en-US" sz="2800" dirty="0" smtClean="0">
                <a:solidFill>
                  <a:srgbClr val="FF0000"/>
                </a:solidFill>
              </a:rPr>
              <a:t>solution</a:t>
            </a:r>
            <a:r>
              <a:rPr lang="en-US" sz="2800" dirty="0" smtClean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  <p:extLst>
      <p:ext uri="{BB962C8B-B14F-4D97-AF65-F5344CB8AC3E}">
        <p14:creationId xmlns:p14="http://schemas.microsoft.com/office/powerpoint/2010/main" val="15834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4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28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6259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</a:t>
            </a:r>
            <a:r>
              <a:rPr lang="en-US" dirty="0" smtClean="0"/>
              <a:t>xample</a:t>
            </a:r>
            <a:r>
              <a:rPr lang="en-US" dirty="0" smtClean="0"/>
              <a:t>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  <p:extLst>
      <p:ext uri="{BB962C8B-B14F-4D97-AF65-F5344CB8AC3E}">
        <p14:creationId xmlns:p14="http://schemas.microsoft.com/office/powerpoint/2010/main" val="11046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9637</TotalTime>
  <Words>2310</Words>
  <Application>Microsoft Macintosh PowerPoint</Application>
  <PresentationFormat>Widescreen</PresentationFormat>
  <Paragraphs>752</Paragraphs>
  <Slides>58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Calibri</vt:lpstr>
      <vt:lpstr>Calibri Light</vt:lpstr>
      <vt:lpstr>Courier New</vt:lpstr>
      <vt:lpstr>Times New Roman</vt:lpstr>
      <vt:lpstr>Wingdings</vt:lpstr>
      <vt:lpstr>Arial</vt:lpstr>
      <vt:lpstr>Office Theme</vt:lpstr>
      <vt:lpstr>Announcements</vt:lpstr>
      <vt:lpstr>PowerPoint Presentation</vt:lpstr>
      <vt:lpstr>Homework 1</vt:lpstr>
      <vt:lpstr>Last time: BFS/DFS/UCS</vt:lpstr>
      <vt:lpstr>Graph Search</vt:lpstr>
      <vt:lpstr>Tree Search: Extra Work!</vt:lpstr>
      <vt:lpstr>Graph Search</vt:lpstr>
      <vt:lpstr>Graph Search</vt:lpstr>
      <vt:lpstr>Search example: Pancake Problem</vt:lpstr>
      <vt:lpstr>Search example: Pancake Problem</vt:lpstr>
      <vt:lpstr>Pancake BFS</vt:lpstr>
      <vt:lpstr>Pancake DFS</vt:lpstr>
      <vt:lpstr>Pancake UCS</vt:lpstr>
      <vt:lpstr>Pancake Optimal</vt:lpstr>
      <vt:lpstr>Today: incorporating goal information</vt:lpstr>
      <vt:lpstr>Search Heuristics</vt:lpstr>
      <vt:lpstr>Pancake Heuristics</vt:lpstr>
      <vt:lpstr>Pancake Heuristics</vt:lpstr>
      <vt:lpstr>Pancake Heuristics</vt:lpstr>
      <vt:lpstr>Straight-line Heuristic in Romania</vt:lpstr>
      <vt:lpstr>Greedy Search</vt:lpstr>
      <vt:lpstr>Greedy Straight-Line Search in Romania</vt:lpstr>
      <vt:lpstr>Greedy Search</vt:lpstr>
      <vt:lpstr>A* Search</vt:lpstr>
      <vt:lpstr>A* Search</vt:lpstr>
      <vt:lpstr>Combining UCS and Greedy</vt:lpstr>
      <vt:lpstr>When should A* terminate?</vt:lpstr>
      <vt:lpstr>Pancake A*</vt:lpstr>
      <vt:lpstr>Pancake A*</vt:lpstr>
      <vt:lpstr>Pancake A*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</vt:lpstr>
      <vt:lpstr>Optimality of A* Tree Search</vt:lpstr>
      <vt:lpstr>Optimality of A* Tree Search</vt:lpstr>
      <vt:lpstr>Corollary: Optimality of UCS</vt:lpstr>
      <vt:lpstr>Dijkstra vs UCS vs A*</vt:lpstr>
      <vt:lpstr>UCS vs A* Contours</vt:lpstr>
      <vt:lpstr>Video of Demo Contours (Empty) -- UCS</vt:lpstr>
      <vt:lpstr>Video of Demo Contours (Empty) -- Greedy</vt:lpstr>
      <vt:lpstr>Video of Demo Contours (Empty) – A*</vt:lpstr>
      <vt:lpstr>Pacman Comparison</vt:lpstr>
      <vt:lpstr>A* Applications</vt:lpstr>
      <vt:lpstr>Creating Heuristics</vt:lpstr>
      <vt:lpstr>Creating Admissible Heuristics</vt:lpstr>
      <vt:lpstr>Inadmissible heuristics can also be useful</vt:lpstr>
      <vt:lpstr>Trivial Heuristics, Dominance</vt:lpstr>
      <vt:lpstr>Consistency of Heuristics</vt:lpstr>
      <vt:lpstr>Pancake Heuristics – Consistent?</vt:lpstr>
      <vt:lpstr>Pancake Heuristics – Consistent?</vt:lpstr>
      <vt:lpstr>A*: Summary</vt:lpstr>
      <vt:lpstr>A*: Summary</vt:lpstr>
      <vt:lpstr>Next Time</vt:lpstr>
      <vt:lpstr>Search Problem Mechanics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115</cp:revision>
  <dcterms:created xsi:type="dcterms:W3CDTF">2017-08-18T18:18:42Z</dcterms:created>
  <dcterms:modified xsi:type="dcterms:W3CDTF">2017-09-01T13:09:11Z</dcterms:modified>
</cp:coreProperties>
</file>